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6" r:id="rId2"/>
    <p:sldId id="267" r:id="rId3"/>
    <p:sldId id="261" r:id="rId4"/>
    <p:sldId id="268" r:id="rId5"/>
    <p:sldId id="262" r:id="rId6"/>
    <p:sldId id="269" r:id="rId7"/>
    <p:sldId id="263" r:id="rId8"/>
    <p:sldId id="270" r:id="rId9"/>
    <p:sldId id="277" r:id="rId10"/>
    <p:sldId id="278" r:id="rId11"/>
    <p:sldId id="275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96" autoAdjust="0"/>
  </p:normalViewPr>
  <p:slideViewPr>
    <p:cSldViewPr>
      <p:cViewPr>
        <p:scale>
          <a:sx n="96" d="100"/>
          <a:sy n="96" d="100"/>
        </p:scale>
        <p:origin x="-82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63FFA-6CC9-4FFF-80E5-0EFC3D214096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6AFE8-B564-42B6-9425-53DC21804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057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B7205-FE67-46E3-A3AD-F7D9B6008A6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B262A-F062-40B6-AB21-F61A3EDAA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9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2051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7" tIns="45718" rIns="91437" bIns="45718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omsib.ru/press_center/pub_icons/625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2"/>
          <p:cNvSpPr>
            <a:spLocks noChangeShapeType="1"/>
          </p:cNvSpPr>
          <p:nvPr/>
        </p:nvSpPr>
        <p:spPr bwMode="auto">
          <a:xfrm flipV="1">
            <a:off x="321439" y="116632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03413"/>
            <a:ext cx="91440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Анализ аварийности и травматизма при эксплуатации подъёмных сооружений. Профилактика нарушений обязательных требований.</a:t>
            </a:r>
            <a:endParaRPr kumimoji="1" lang="ru-RU" altLang="ru-RU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5725" y="4509120"/>
            <a:ext cx="8836819" cy="120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Васильев Александр Викторович</a:t>
            </a:r>
          </a:p>
          <a:p>
            <a:pPr algn="ctr"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kumimoji="1"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по котлонадзору и надзору за подъемными </a:t>
            </a:r>
            <a:r>
              <a:rPr kumimoji="1"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сооружениями</a:t>
            </a:r>
          </a:p>
          <a:p>
            <a:pPr lvl="0" algn="ctr">
              <a:defRPr/>
            </a:pPr>
            <a:r>
              <a:rPr kumimoji="1"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Енисейского управления </a:t>
            </a:r>
            <a:r>
              <a:rPr kumimoji="1" lang="ru-RU" sz="16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kumimoji="1"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kumimoji="1"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1183" y="6164915"/>
            <a:ext cx="853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1" lang="ru-RU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 декабря 2021 </a:t>
            </a:r>
            <a:endParaRPr kumimoji="1" lang="ru-RU" sz="1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57158" y="3986213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9" name="Group 36"/>
          <p:cNvGrpSpPr>
            <a:grpSpLocks/>
          </p:cNvGrpSpPr>
          <p:nvPr/>
        </p:nvGrpSpPr>
        <p:grpSpPr bwMode="auto">
          <a:xfrm>
            <a:off x="35719" y="-20637"/>
            <a:ext cx="9144000" cy="2073276"/>
            <a:chOff x="0" y="-438"/>
            <a:chExt cx="5760" cy="1306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1" lang="ru-RU" altLang="ru-RU" sz="1400" b="1">
                <a:latin typeface="Calibri" pitchFamily="34" charset="0"/>
              </a:endParaRPr>
            </a:p>
          </p:txBody>
        </p:sp>
        <p:sp>
          <p:nvSpPr>
            <p:cNvPr id="17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Text Box 40"/>
            <p:cNvSpPr txBox="1">
              <a:spLocks noChangeArrowheads="1"/>
            </p:cNvSpPr>
            <p:nvPr/>
          </p:nvSpPr>
          <p:spPr bwMode="auto">
            <a:xfrm>
              <a:off x="270" y="-438"/>
              <a:ext cx="5328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ru-RU" sz="1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sz="20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Енисейское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sz="20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9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491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450000" algn="just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21.07.1997 № 116-ФЗ «О промышленной безопасности опасных производственных объектов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нормы и правила в области промышленной безопасности «Правила проведения экспертизы промышленной безопасности», утвержденные приказом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20.10.2020 № 420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нормы и правила в области промышленной безопасности «Правила безопасности опасных производственных объектов, на которых используются подъемные сооружения», утвержденные приказом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26.11.2020 № 461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регистрации объектов в государственном реестре опасных производственных объектов и ведению государственного реестра опасных производственных объектов, формы свидетельства о регистрации опасных производственных объектов в государственном реестре опасных производственных объектов,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30.10.2020 № 471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технического расследования причин аварий, инцидентов и случаев утраты взрывчатых материалов промышленного назначения,  утвержденный приказом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08.12.2020 № 503.</a:t>
            </a:r>
          </a:p>
        </p:txBody>
      </p:sp>
    </p:spTree>
    <p:extLst>
      <p:ext uri="{BB962C8B-B14F-4D97-AF65-F5344CB8AC3E}">
        <p14:creationId xmlns:p14="http://schemas.microsoft.com/office/powerpoint/2010/main" val="24198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а 1 из 560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928661" y="733166"/>
            <a:ext cx="7608147" cy="5072098"/>
          </a:xfrm>
          <a:prstGeom prst="rect">
            <a:avLst/>
          </a:prstGeom>
          <a:noFill/>
        </p:spPr>
      </p:pic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589359" y="1917839"/>
            <a:ext cx="828675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4000" dirty="0" smtClean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Енисейского управления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enis.gosnadzor.ru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99206-B92D-4DD0-B1D3-811CB98443F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126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26988"/>
            <a:ext cx="9175750" cy="197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191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1820" y="1052736"/>
            <a:ext cx="3600400" cy="74122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ООО «Рубин»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544616"/>
          </a:xfrm>
        </p:spPr>
        <p:txBody>
          <a:bodyPr>
            <a:no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20.01.2021 в 12:55 произошла авария на опасном производственном объекте Участок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местоположение ОПО: Красноярский край, г. Красноярск, ул. Новосибирская, д. 5, пом. 223, владелец ОПО: ООО «Рубин». При осуществлении строительно-монтажных работ на объекте «Реконструкция и расширение Красноярского краевого онкологического диспансера в г. Красноярск» произошло падение гусеничного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крана.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аварии: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аварии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отсутствуют.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причины аварии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 руководства по эксплуатации крана РДК 25 в части порядка подъема и опускания стрелы, находящейся в башенно-стреловом исполнении;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крана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неисправным ограничителем подъема и опускания маневрового гуська;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крана,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прошедшего очередное техническое освидетельствование и не прошедшего экспертизу промышленной безопасности.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причины аварии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отсутствуют.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88639"/>
            <a:ext cx="770485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аварийности и травматизма при эксплуатации подъёмных сооружений</a:t>
            </a:r>
          </a:p>
        </p:txBody>
      </p:sp>
    </p:spTree>
    <p:extLst>
      <p:ext uri="{BB962C8B-B14F-4D97-AF65-F5344CB8AC3E}">
        <p14:creationId xmlns:p14="http://schemas.microsoft.com/office/powerpoint/2010/main" val="89272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3799"/>
            <a:ext cx="5256584" cy="114300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Енисейзолотоавтоматика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25.01.2021 произошла авария на опасном производственном объекте Участок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местоположение ОПО: Красноярский край, г. Красноярск, ул. Брянская, д. 360, владелец ОПО: ООО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Енисейзолотоавтоматика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Произошел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обрыв люльки на автомобиле крана-манипулятора и падение ее вместе с монтажниками на нулевую отметку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аварии: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качества сварного соединения узла крепления корзины монтажной (люльки) для высотных работ КМ-02 требованиям ГОСТ 14771-76;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неудовлетворительная организация работ, выразившееся в несоблюдении обязательных требований в области промышленной безопасности, в том числе при разработке проектов производства работ, организации допуска персонала, организации технического обслуживания, назначения ответственных лиц;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работ, выразившееся в несоблюдении обязательных требований в области технического регулирования, в части допуска крана-манипулятора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автомобильного,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оборудованного монтажной корзиной (люлькой) для высотных работ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выпуска в обращение монтажной корзины (люльки) для высотных работ КМ-02 без подтверждения соответствия требованиям технических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175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1519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ВЧ-ГРУПП»</a:t>
            </a:r>
          </a:p>
          <a:p>
            <a:pPr marL="0" indent="0" algn="ctr">
              <a:buNone/>
            </a:pP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27.04.2021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демонтаже железобетонной опоры произошло опрокидывание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АДМ-1,5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левую сторону по ходу движения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аварии: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причины аварии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отсутствуют.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причины аварии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производства работ по демонтажу опоры контактной сети, в части установки автомотрисы дизельной монтажной АДМ-1,5Б на выносные опоры и рельсовые захваты.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причины аварии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ненадлежащее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производственного контроля за соблюдением требований промышленной безопасности в ООО «ВЧ-Групп».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55927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23312" cy="93610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Илимэлектромонтаж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16624"/>
          </a:xfrm>
        </p:spPr>
        <p:txBody>
          <a:bodyPr>
            <a:no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13.04.2021 по адресу: Иркутская область, г. Усть-Илимск, проспект Мира в районе дома № 10, произошла авария крана-манипулятора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автомобильного,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оборудованный корзиной монтажной (люлькой) для высотных работ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 аварии: при выполнении работ с применением крана-манипулятора, оборудованного люлькой, произошел обрыв элемента крепления люльки, в результате чего произошел отрыв и падение люльки с находившимися в ней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электромонтажниками.</a:t>
            </a: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аварии: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заводской брак сварного соединения крепления корзины к коробке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непровары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что является нарушением требований ГОСТ 14771-76;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неудовлетворительная организация производства работ, выразившееся в несоблюдении обязательных требований в области промышленной безопасности, в том числе при организации допуска персонала, организации технического обслуживания, назначении ответственных лиц;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неудовлетворительная организация производства работ, выразившееся в несоблюдении обязательных требований в области технического регулирования, в части допуска крана-манипулятора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автомобильного.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138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6192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ОАО «РЖД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30.03.2021 в 11:20 произошел тяжелый несчастный случай на опасном производственном объекте Площадка производственной базы Путевой машинной станции № 181 - структурного подразделения Красноярской дирекции по ремонту пути - структурного подразделения Центральной дирекции по ремонту пути - филиала ОАО "РЖД". При производстве работ по перемещению звена рельсошпальной решетки козловыми кранами с эстакады на место складирования допущено зажатие монтера пути между звеном РШР и ограждением площадки для персонала.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Причины, вызвавшие несчастный случай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технологического процесса, выразившееся в: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перемещении груза (звена РШР) над рабочими местами при нахождении людей в зоне перемещения груза;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перемещении груза (звена РШР) в отсутствии ответственного за безопасное производство работ кранами;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перемещении груза (звена РШР) при нахождении пострадавшего на расстоянии ближе 2 м от перемещаемого груза;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Сопутствующие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Неудовлетворительная организация производства работ, выразившаяся в: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нахождении работника на рабочем месте в состоянии алкогольного опьянения;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14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16624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контроля со стороны лица, ответственного за безопасное производство работ подъемными сооружениями при работе несколькими подъемными сооружениями;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контроля за выполнением технологических процессов, за соблюдением правил внутреннего трудового распорядка, за применением специальной одежды и обуви;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отсутствии сведений в технологической карте ТК-ПМС-181-14-2020 «Производство погрузочно-разгрузочных работ двумя козловыми кранами работающими в паре на базе ПМС-181»  о введенной в эксплуатацию эстакады для подачи звеньев рельсошпальной решетки, оборудованной площадками для подъема стропальщиков;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неприменение пострадавшим спецодежды.</a:t>
            </a:r>
          </a:p>
        </p:txBody>
      </p:sp>
    </p:spTree>
    <p:extLst>
      <p:ext uri="{BB962C8B-B14F-4D97-AF65-F5344CB8AC3E}">
        <p14:creationId xmlns:p14="http://schemas.microsoft.com/office/powerpoint/2010/main" val="3753184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ООО «РН-Бурение»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18:45 07.06.2021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г. на территории площадки скважины № 18 Преображенского лицензионного участка, 198 км в северном направлении от г. Киренск Иркутской области, при перемещения труб обсадной колонны 245мм (далее – ОК-245) с трубного стеллажа на транспортировочные сани с применением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автокрана</a:t>
            </a:r>
            <a:r>
              <a:rPr lang="ru-RU" sz="1800" dirty="0" smtClean="0"/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произошел обрыв текстильной упаковочной ленты, связывавшей пачку из 6 труб ОК-245 между собой</a:t>
            </a:r>
            <a:r>
              <a:rPr lang="ru-RU" sz="1800" dirty="0" smtClean="0"/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Причины, вызвавшие несчастный случай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разрыв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текстильной обвязки пачки труб ОК-245 при перемещении груза, с последующим падением труб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электромонтера,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находящегося в опасной зоне работы автокрана при подъеме и перемещении груза, выразившиеся в нарушении требований к организации надлежащего надзора и к обеспечению безопасных условий выполнения работ с применением ПС (не правильная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строповка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пачки труб ОК-245; отсутствие ППР, ТК, схем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строповки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 складирования трубной продукции)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обеспечение безопасных условий труда и несоблюдение требований безопасности, при осуществлении технологических процессов, выразившееся в том, что со стороны должностных лиц не были приняты меры по недопущению к выполнению погрузочно-разгрузочных работ автокраном и нахождению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электромонтера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опасной зоне работы автокрана при подъеме и перемещении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груза.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82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встречающиеся нарушения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подтверждено соответствие требованиям промышленной безопасности в форме экспертизы промышленной безопасности оборудования, зданий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сооружений;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целей регистрации в государственном реестре опасного производственного объекта представлены не достоверные сведения, характеризующие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ОПО;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подтверждено соответствие требованиям промышленной безопасности в форме комплексного обследования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рельсовых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путей.</a:t>
            </a:r>
          </a:p>
        </p:txBody>
      </p:sp>
    </p:spTree>
    <p:extLst>
      <p:ext uri="{BB962C8B-B14F-4D97-AF65-F5344CB8AC3E}">
        <p14:creationId xmlns:p14="http://schemas.microsoft.com/office/powerpoint/2010/main" val="18560184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1202</Words>
  <Application>Microsoft Office PowerPoint</Application>
  <PresentationFormat>Экран (4:3)</PresentationFormat>
  <Paragraphs>82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ООО «Рубин»</vt:lpstr>
      <vt:lpstr>ООО «Енисейзолотоавтоматика»</vt:lpstr>
      <vt:lpstr>Презентация PowerPoint</vt:lpstr>
      <vt:lpstr>ООО «Илимэлектромонтаж»</vt:lpstr>
      <vt:lpstr>Презентация PowerPoint</vt:lpstr>
      <vt:lpstr>Презентация PowerPoint</vt:lpstr>
      <vt:lpstr>Презентация PowerPoint</vt:lpstr>
      <vt:lpstr>Часто встречающиеся нарушения</vt:lpstr>
      <vt:lpstr>Нормативно-правовые акты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Емелин Владимир Михайлович</dc:creator>
  <cp:lastModifiedBy>Харина Алина Дмитриевна</cp:lastModifiedBy>
  <cp:revision>103</cp:revision>
  <cp:lastPrinted>2017-10-06T07:42:30Z</cp:lastPrinted>
  <dcterms:created xsi:type="dcterms:W3CDTF">2017-10-03T02:39:57Z</dcterms:created>
  <dcterms:modified xsi:type="dcterms:W3CDTF">2022-01-14T08:09:09Z</dcterms:modified>
</cp:coreProperties>
</file>